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notesMasterIdLst>
    <p:notesMasterId r:id="rId13"/>
  </p:notesMasterIdLst>
  <p:handoutMasterIdLst>
    <p:handoutMasterId r:id="rId14"/>
  </p:handoutMasterIdLst>
  <p:sldIdLst>
    <p:sldId id="360" r:id="rId2"/>
    <p:sldId id="330" r:id="rId3"/>
    <p:sldId id="331" r:id="rId4"/>
    <p:sldId id="332" r:id="rId5"/>
    <p:sldId id="333" r:id="rId6"/>
    <p:sldId id="334" r:id="rId7"/>
    <p:sldId id="335" r:id="rId8"/>
    <p:sldId id="336" r:id="rId9"/>
    <p:sldId id="337" r:id="rId10"/>
    <p:sldId id="338" r:id="rId11"/>
    <p:sldId id="339" r:id="rId12"/>
  </p:sldIdLst>
  <p:sldSz cx="9144000" cy="6858000" type="screen4x3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FFFC7B-FE61-4F04-B7AD-745ECF9623FC}" type="datetimeFigureOut">
              <a:rPr kumimoji="1" lang="ja-JP" altLang="en-US" smtClean="0"/>
              <a:pPr/>
              <a:t>2018/9/11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68A51C-2EFA-4C59-BDBC-99F8FEF9B81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11735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CF3B47-6D67-4AB5-A4D6-B35A00A44C6C}" type="datetimeFigureOut">
              <a:rPr kumimoji="1" lang="ja-JP" altLang="en-US" smtClean="0"/>
              <a:pPr/>
              <a:t>2018/9/11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3ACA17-3A1A-4308-8F56-486AE0DCB7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0331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5056C57-5BA7-4C53-8F05-7441E07EBE29}" type="datetimeFigureOut">
              <a:rPr kumimoji="1" lang="ja-JP" altLang="en-US" smtClean="0"/>
              <a:pPr/>
              <a:t>2018/9/11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正方形/長方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コネクタ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コネクタ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正方形/長方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円/楕円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円/楕円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円/楕円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633080A-87CD-451A-91D3-B873B7459BE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56C57-5BA7-4C53-8F05-7441E07EBE29}" type="datetimeFigureOut">
              <a:rPr kumimoji="1" lang="ja-JP" altLang="en-US" smtClean="0"/>
              <a:pPr/>
              <a:t>2018/9/11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3080A-87CD-451A-91D3-B873B7459BE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56C57-5BA7-4C53-8F05-7441E07EBE29}" type="datetimeFigureOut">
              <a:rPr kumimoji="1" lang="ja-JP" altLang="en-US" smtClean="0"/>
              <a:pPr/>
              <a:t>2018/9/11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3080A-87CD-451A-91D3-B873B7459BE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5056C57-5BA7-4C53-8F05-7441E07EBE29}" type="datetimeFigureOut">
              <a:rPr kumimoji="1" lang="ja-JP" altLang="en-US" smtClean="0"/>
              <a:pPr/>
              <a:t>2018/9/11</a:t>
            </a:fld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33080A-87CD-451A-91D3-B873B7459BE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5056C57-5BA7-4C53-8F05-7441E07EBE29}" type="datetimeFigureOut">
              <a:rPr kumimoji="1" lang="ja-JP" altLang="en-US" smtClean="0"/>
              <a:pPr/>
              <a:t>2018/9/11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コネクタ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コネクタ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正方形/長方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円/楕円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円/楕円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円/楕円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コネクタ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633080A-87CD-451A-91D3-B873B7459BE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56C57-5BA7-4C53-8F05-7441E07EBE29}" type="datetimeFigureOut">
              <a:rPr kumimoji="1" lang="ja-JP" altLang="en-US" smtClean="0"/>
              <a:pPr/>
              <a:t>2018/9/11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3080A-87CD-451A-91D3-B873B7459BE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56C57-5BA7-4C53-8F05-7441E07EBE29}" type="datetimeFigureOut">
              <a:rPr kumimoji="1" lang="ja-JP" altLang="en-US" smtClean="0"/>
              <a:pPr/>
              <a:t>2018/9/11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3080A-87CD-451A-91D3-B873B7459BE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2" name="テキスト プレースホル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5056C57-5BA7-4C53-8F05-7441E07EBE29}" type="datetimeFigureOut">
              <a:rPr kumimoji="1" lang="ja-JP" altLang="en-US" smtClean="0"/>
              <a:pPr/>
              <a:t>2018/9/11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33080A-87CD-451A-91D3-B873B7459BE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56C57-5BA7-4C53-8F05-7441E07EBE29}" type="datetimeFigureOut">
              <a:rPr kumimoji="1" lang="ja-JP" altLang="en-US" smtClean="0"/>
              <a:pPr/>
              <a:t>2018/9/11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3080A-87CD-451A-91D3-B873B7459BE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コンテンツ プレースホル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1" name="日付プレースホル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5056C57-5BA7-4C53-8F05-7441E07EBE29}" type="datetimeFigureOut">
              <a:rPr kumimoji="1" lang="ja-JP" altLang="en-US" smtClean="0"/>
              <a:pPr/>
              <a:t>2018/9/11</a:t>
            </a:fld>
            <a:endParaRPr kumimoji="1" lang="ja-JP" altLang="en-US"/>
          </a:p>
        </p:txBody>
      </p:sp>
      <p:sp>
        <p:nvSpPr>
          <p:cNvPr id="22" name="スライド番号プレースホル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33080A-87CD-451A-91D3-B873B7459BE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23" name="フッター プレースホル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円/楕円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コネクタ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付プレースホル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5056C57-5BA7-4C53-8F05-7441E07EBE29}" type="datetimeFigureOut">
              <a:rPr kumimoji="1" lang="ja-JP" altLang="en-US" smtClean="0"/>
              <a:pPr/>
              <a:t>2018/9/11</a:t>
            </a:fld>
            <a:endParaRPr kumimoji="1" lang="ja-JP" altLang="en-US"/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33080A-87CD-451A-91D3-B873B7459BE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21" name="フッター プレースホル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5056C57-5BA7-4C53-8F05-7441E07EBE29}" type="datetimeFigureOut">
              <a:rPr kumimoji="1" lang="ja-JP" altLang="en-US" smtClean="0"/>
              <a:pPr/>
              <a:t>2018/9/11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円/楕円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633080A-87CD-451A-91D3-B873B7459BE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l" rtl="0" eaLnBrk="1" latinLnBrk="0" hangingPunct="1">
        <a:spcBef>
          <a:spcPct val="0"/>
        </a:spcBef>
        <a:buNone/>
        <a:defRPr kumimoji="1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1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事業計画で記載を求められること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kumimoji="1" lang="ja-JP" altLang="en-US" dirty="0" smtClean="0"/>
              <a:t>①事業の内容</a:t>
            </a:r>
            <a:r>
              <a:rPr lang="ja-JP" altLang="en-US" dirty="0" smtClean="0"/>
              <a:t>　　（何を、誰に、どのように）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②顧客のニーズ（ベネフィット）は何か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③その商品・サービスはどんな特長を持つのか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（今あるモノとどう違うのか）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④あなたはどんな資質、経験を持ち、それが活かせているか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⑤あなたはどんなネットワークを持っているか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⑥どのような売り方をしていくのか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⑥売上の構成は？（収入源は複数ある？）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⑦経費（何人雇うか、どんなランニングコストや固定費がかかるか）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⑧資金はいくら必要で、どう調達するか？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⑨起業や、その後のスケジュールは？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80367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0" autoRev="1" fill="remov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50" autoRev="1" fill="remov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50" autoRev="1" fill="remov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7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250" autoRev="1" fill="remov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6" dur="250" autoRev="1" fill="remov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" dur="250" autoRev="1" fill="remov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50" autoRev="1" fill="remov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7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remov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remov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7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50" autoRev="1" fill="remove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6" dur="250" autoRev="1" fill="remove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7" dur="250" autoRev="1" fill="remove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課題と夢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435608" y="1524001"/>
            <a:ext cx="7498080" cy="1514168"/>
          </a:xfrm>
        </p:spPr>
        <p:txBody>
          <a:bodyPr>
            <a:normAutofit fontScale="92500" lnSpcReduction="20000"/>
          </a:bodyPr>
          <a:lstStyle/>
          <a:p>
            <a:r>
              <a:rPr kumimoji="1" lang="ja-JP" altLang="en-US" dirty="0" smtClean="0"/>
              <a:t>課題</a:t>
            </a:r>
            <a:endParaRPr kumimoji="1" lang="en-US" altLang="ja-JP" dirty="0" smtClean="0"/>
          </a:p>
          <a:p>
            <a:pPr marL="82296" indent="0">
              <a:buNone/>
            </a:pPr>
            <a:r>
              <a:rPr lang="ja-JP" altLang="en-US" dirty="0" smtClean="0"/>
              <a:t>　夏場のメニューの開拓</a:t>
            </a:r>
            <a:endParaRPr lang="en-US" altLang="ja-JP" dirty="0" smtClean="0"/>
          </a:p>
          <a:p>
            <a:pPr marL="82296" indent="0">
              <a:buNone/>
            </a:pPr>
            <a:r>
              <a:rPr kumimoji="1" lang="ja-JP" altLang="en-US" dirty="0"/>
              <a:t>　</a:t>
            </a:r>
            <a:r>
              <a:rPr kumimoji="1" lang="ja-JP" altLang="en-US" dirty="0" smtClean="0"/>
              <a:t>まず、どうやって食べてもらうか</a:t>
            </a:r>
            <a:endParaRPr kumimoji="1" lang="en-US" altLang="ja-JP" dirty="0" smtClean="0"/>
          </a:p>
          <a:p>
            <a:pPr marL="82296" indent="0">
              <a:buNone/>
            </a:pPr>
            <a:r>
              <a:rPr lang="en-US" altLang="ja-JP" dirty="0" smtClean="0"/>
              <a:t>   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435608" y="2757948"/>
            <a:ext cx="7498080" cy="3429492"/>
          </a:xfrm>
        </p:spPr>
        <p:txBody>
          <a:bodyPr>
            <a:normAutofit fontScale="92500" lnSpcReduction="20000"/>
          </a:bodyPr>
          <a:lstStyle/>
          <a:p>
            <a:r>
              <a:rPr kumimoji="1" lang="ja-JP" altLang="en-US" dirty="0" smtClean="0"/>
              <a:t>夢</a:t>
            </a:r>
            <a:endParaRPr kumimoji="1" lang="en-US" altLang="ja-JP" dirty="0" smtClean="0"/>
          </a:p>
          <a:p>
            <a:pPr marL="82296" indent="0">
              <a:buNone/>
            </a:pPr>
            <a:r>
              <a:rPr lang="ja-JP" altLang="en-US" dirty="0" smtClean="0"/>
              <a:t>　懐かしみながら、みんなが囲んで笑顔で食べられる場所の提供</a:t>
            </a:r>
            <a:endParaRPr lang="en-US" altLang="ja-JP" dirty="0" smtClean="0"/>
          </a:p>
          <a:p>
            <a:pPr marL="82296" indent="0">
              <a:buNone/>
            </a:pPr>
            <a:r>
              <a:rPr kumimoji="1" lang="ja-JP" altLang="en-US" dirty="0" smtClean="0"/>
              <a:t>　うまくいけば、全国に広げたい</a:t>
            </a:r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4489" y="3705226"/>
            <a:ext cx="2143125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79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意識して組み入れた内容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7530971" cy="466344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自分・事業の背景</a:t>
            </a:r>
            <a:endParaRPr lang="en-US" altLang="ja-JP" dirty="0" smtClean="0"/>
          </a:p>
          <a:p>
            <a:r>
              <a:rPr kumimoji="1" lang="ja-JP" altLang="en-US" dirty="0" smtClean="0"/>
              <a:t>課題・ニーズ</a:t>
            </a:r>
            <a:endParaRPr kumimoji="1" lang="en-US" altLang="ja-JP" dirty="0" smtClean="0"/>
          </a:p>
          <a:p>
            <a:r>
              <a:rPr lang="ja-JP" altLang="en-US" dirty="0" smtClean="0"/>
              <a:t>やろうとする事業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（何を・誰に・どのように）</a:t>
            </a:r>
            <a:endParaRPr lang="en-US" altLang="ja-JP" dirty="0" smtClean="0"/>
          </a:p>
          <a:p>
            <a:r>
              <a:rPr lang="ja-JP" altLang="en-US" dirty="0" smtClean="0"/>
              <a:t>具体的なアイデア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（ターゲット・商品・売る手段・どうやって顧客を拡大するか）</a:t>
            </a:r>
            <a:endParaRPr lang="en-US" altLang="ja-JP" dirty="0" smtClean="0"/>
          </a:p>
          <a:p>
            <a:r>
              <a:rPr lang="ja-JP" altLang="en-US" dirty="0" smtClean="0"/>
              <a:t>収支</a:t>
            </a:r>
            <a:endParaRPr lang="en-US" altLang="ja-JP" dirty="0" smtClean="0"/>
          </a:p>
          <a:p>
            <a:r>
              <a:rPr lang="ja-JP" altLang="en-US" dirty="0" smtClean="0"/>
              <a:t>その後の展開（夢）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8424" y="3645921"/>
            <a:ext cx="1944811" cy="2442911"/>
          </a:xfrm>
        </p:spPr>
      </p:pic>
      <p:sp>
        <p:nvSpPr>
          <p:cNvPr id="7" name="コンテンツ プレースホルダー 6"/>
          <p:cNvSpPr>
            <a:spLocks noGrp="1"/>
          </p:cNvSpPr>
          <p:nvPr>
            <p:ph sz="half" idx="2"/>
          </p:nvPr>
        </p:nvSpPr>
        <p:spPr>
          <a:xfrm>
            <a:off x="1435608" y="1549758"/>
            <a:ext cx="7498080" cy="4663440"/>
          </a:xfrm>
        </p:spPr>
        <p:txBody>
          <a:bodyPr/>
          <a:lstStyle/>
          <a:p>
            <a:r>
              <a:rPr kumimoji="1" lang="ja-JP" altLang="en-US" dirty="0" smtClean="0"/>
              <a:t>昭和３９年生まれ（５３歳）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中小企業診断士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モットー</a:t>
            </a:r>
            <a:endParaRPr kumimoji="1" lang="en-US" altLang="ja-JP" dirty="0" smtClean="0"/>
          </a:p>
          <a:p>
            <a:pPr marL="82296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やってみることから始めよう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0640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事業</a:t>
            </a:r>
            <a:r>
              <a:rPr lang="ja-JP" altLang="en-US" dirty="0" smtClean="0"/>
              <a:t>をやろうと思った背景</a:t>
            </a:r>
            <a:endParaRPr kumimoji="1" lang="ja-JP" altLang="en-US" dirty="0"/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449" y="1224150"/>
            <a:ext cx="1905000" cy="1752600"/>
          </a:xfrm>
        </p:spPr>
      </p:pic>
      <p:pic>
        <p:nvPicPr>
          <p:cNvPr id="7" name="コンテンツ プレースホルダー 6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160" y="3305758"/>
            <a:ext cx="2605578" cy="1953211"/>
          </a:xfrm>
        </p:spPr>
      </p:pic>
      <p:sp>
        <p:nvSpPr>
          <p:cNvPr id="6" name="テキスト ボックス 5"/>
          <p:cNvSpPr txBox="1"/>
          <p:nvPr/>
        </p:nvSpPr>
        <p:spPr>
          <a:xfrm>
            <a:off x="1468814" y="1777286"/>
            <a:ext cx="3293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お正月に食べたお餅はおいしいけど、懐かしさが少ない！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228449" y="5403309"/>
            <a:ext cx="2148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大阪で食べた生フ焼き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68814" y="3266700"/>
            <a:ext cx="3293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生フを七輪で焼くと独特の香ばしさ！</a:t>
            </a:r>
            <a:endParaRPr kumimoji="1" lang="ja-JP" altLang="en-US" dirty="0"/>
          </a:p>
        </p:txBody>
      </p:sp>
      <p:sp>
        <p:nvSpPr>
          <p:cNvPr id="10" name="下矢印 9"/>
          <p:cNvSpPr/>
          <p:nvPr/>
        </p:nvSpPr>
        <p:spPr>
          <a:xfrm>
            <a:off x="2740994" y="4005064"/>
            <a:ext cx="927279" cy="7256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026216" y="4941644"/>
            <a:ext cx="23568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七輪で焼いたお餅が食べたい！</a:t>
            </a:r>
            <a:endParaRPr kumimoji="1" lang="ja-JP" altLang="en-US" sz="3200" dirty="0"/>
          </a:p>
        </p:txBody>
      </p:sp>
      <p:sp>
        <p:nvSpPr>
          <p:cNvPr id="12" name="円/楕円 11"/>
          <p:cNvSpPr/>
          <p:nvPr/>
        </p:nvSpPr>
        <p:spPr>
          <a:xfrm>
            <a:off x="1106285" y="4844038"/>
            <a:ext cx="4018208" cy="1753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69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やりたい事業</a:t>
            </a:r>
            <a:endParaRPr kumimoji="1" lang="ja-JP" altLang="en-US" dirty="0"/>
          </a:p>
        </p:txBody>
      </p:sp>
      <p:pic>
        <p:nvPicPr>
          <p:cNvPr id="7" name="コンテンツ プレースホルダー 6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520" y="2303769"/>
            <a:ext cx="3429000" cy="3429000"/>
          </a:xfrm>
        </p:spPr>
      </p:pic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692378" y="1524000"/>
            <a:ext cx="7241311" cy="4663440"/>
          </a:xfrm>
        </p:spPr>
        <p:txBody>
          <a:bodyPr/>
          <a:lstStyle/>
          <a:p>
            <a:r>
              <a:rPr kumimoji="1" lang="ja-JP" altLang="en-US" dirty="0" smtClean="0"/>
              <a:t>七輪でお餅を焼いて</a:t>
            </a:r>
            <a:endParaRPr kumimoji="1" lang="en-US" altLang="ja-JP" dirty="0" smtClean="0"/>
          </a:p>
          <a:p>
            <a:pPr marL="82296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お客様に提供する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450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kumimoji="1" lang="ja-JP" altLang="en-US" dirty="0" smtClean="0"/>
              <a:t>ターゲット</a:t>
            </a:r>
            <a:endParaRPr kumimoji="1" lang="en-US" altLang="ja-JP" dirty="0" smtClean="0"/>
          </a:p>
          <a:p>
            <a:pPr marL="82296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子供にみせたい</a:t>
            </a:r>
            <a:endParaRPr lang="en-US" altLang="ja-JP" dirty="0" smtClean="0"/>
          </a:p>
          <a:p>
            <a:pPr marL="82296" indent="0">
              <a:buNone/>
            </a:pPr>
            <a:r>
              <a:rPr kumimoji="1" lang="ja-JP" altLang="en-US" dirty="0"/>
              <a:t>　</a:t>
            </a:r>
            <a:r>
              <a:rPr kumimoji="1" lang="ja-JP" altLang="en-US" dirty="0" smtClean="0"/>
              <a:t>親子</a:t>
            </a:r>
            <a:endParaRPr kumimoji="1" lang="en-US" altLang="ja-JP" dirty="0" smtClean="0"/>
          </a:p>
          <a:p>
            <a:pPr marL="82296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おばあちゃんやおじい　ちゃんと子供</a:t>
            </a:r>
            <a:endParaRPr lang="en-US" altLang="ja-JP" dirty="0" smtClean="0"/>
          </a:p>
          <a:p>
            <a:pPr marL="82296" indent="0">
              <a:buNone/>
            </a:pPr>
            <a:endParaRPr kumimoji="1" lang="ja-JP" altLang="en-US" dirty="0"/>
          </a:p>
        </p:txBody>
      </p:sp>
      <p:pic>
        <p:nvPicPr>
          <p:cNvPr id="5" name="コンテンツ プレースホルダー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932" y="4062615"/>
            <a:ext cx="1264919" cy="1800997"/>
          </a:xfrm>
        </p:spPr>
      </p:pic>
      <p:sp>
        <p:nvSpPr>
          <p:cNvPr id="6" name="テキスト ボックス 5"/>
          <p:cNvSpPr txBox="1"/>
          <p:nvPr/>
        </p:nvSpPr>
        <p:spPr>
          <a:xfrm>
            <a:off x="4689988" y="1608951"/>
            <a:ext cx="335157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・</a:t>
            </a:r>
            <a:r>
              <a:rPr kumimoji="1" lang="ja-JP" altLang="en-US" sz="2800" dirty="0" smtClean="0"/>
              <a:t>どんな風に</a:t>
            </a:r>
            <a:endParaRPr kumimoji="1" lang="en-US" altLang="ja-JP" sz="2800" dirty="0" smtClean="0"/>
          </a:p>
          <a:p>
            <a:r>
              <a:rPr kumimoji="1" lang="ja-JP" altLang="en-US" sz="2800" dirty="0"/>
              <a:t>　</a:t>
            </a:r>
            <a:r>
              <a:rPr kumimoji="1" lang="ja-JP" altLang="en-US" sz="2800" dirty="0" smtClean="0"/>
              <a:t>実際に焼きながら</a:t>
            </a:r>
            <a:endParaRPr kumimoji="1" lang="en-US" altLang="ja-JP" sz="2800" dirty="0" smtClean="0"/>
          </a:p>
          <a:p>
            <a:r>
              <a:rPr kumimoji="1" lang="ja-JP" altLang="en-US" sz="2800" dirty="0"/>
              <a:t>　</a:t>
            </a:r>
            <a:r>
              <a:rPr kumimoji="1" lang="ja-JP" altLang="en-US" sz="2800" dirty="0" smtClean="0"/>
              <a:t>いろんな食べ方で</a:t>
            </a:r>
            <a:endParaRPr kumimoji="1" lang="en-US" altLang="ja-JP" sz="2800" dirty="0" smtClean="0"/>
          </a:p>
          <a:p>
            <a:r>
              <a:rPr kumimoji="1" lang="ja-JP" altLang="en-US" sz="2800" dirty="0"/>
              <a:t>　</a:t>
            </a:r>
            <a:r>
              <a:rPr kumimoji="1" lang="ja-JP" altLang="en-US" sz="2800" dirty="0" smtClean="0"/>
              <a:t>そんなに高くない</a:t>
            </a:r>
            <a:endParaRPr kumimoji="1" lang="en-US" altLang="ja-JP" sz="2800" dirty="0" smtClean="0"/>
          </a:p>
          <a:p>
            <a:r>
              <a:rPr kumimoji="1" lang="ja-JP" altLang="en-US" sz="2800" dirty="0"/>
              <a:t>　</a:t>
            </a:r>
            <a:r>
              <a:rPr kumimoji="1" lang="ja-JP" altLang="en-US" sz="2800" dirty="0" smtClean="0"/>
              <a:t>その場で焼いて食べる</a:t>
            </a:r>
            <a:endParaRPr kumimoji="1" lang="en-US" altLang="ja-JP" sz="2800" dirty="0" smtClean="0"/>
          </a:p>
          <a:p>
            <a:endParaRPr kumimoji="1" lang="ja-JP" altLang="en-US" sz="2800" dirty="0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6930" y="4249360"/>
            <a:ext cx="927913" cy="2195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16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応えていきたいニーズ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子供に、昔ながらの良さを伝えて残していきたい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親子や祖父母と子供の時間を作りたい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子供に素直な興味を持たせたい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五感で味わう食事のだいご味</a:t>
            </a:r>
            <a:endParaRPr kumimoji="1" lang="ja-JP" altLang="en-US" dirty="0"/>
          </a:p>
        </p:txBody>
      </p:sp>
      <p:pic>
        <p:nvPicPr>
          <p:cNvPr id="6" name="コンテンツ プレースホルダー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5660" y="2241867"/>
            <a:ext cx="3657600" cy="3228340"/>
          </a:xfrm>
        </p:spPr>
      </p:pic>
    </p:spTree>
    <p:extLst>
      <p:ext uri="{BB962C8B-B14F-4D97-AF65-F5344CB8AC3E}">
        <p14:creationId xmlns:p14="http://schemas.microsoft.com/office/powerpoint/2010/main" val="309541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ja-JP" altLang="en-US" dirty="0" smtClean="0"/>
              <a:t>メニュー</a:t>
            </a:r>
            <a:endParaRPr lang="en-US" altLang="ja-JP" dirty="0" smtClean="0"/>
          </a:p>
          <a:p>
            <a:pPr marL="82296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お餅　　２００円</a:t>
            </a:r>
            <a:endParaRPr lang="en-US" altLang="ja-JP" dirty="0" smtClean="0"/>
          </a:p>
          <a:p>
            <a:pPr marL="82296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（きなこ、醤油、醤油つけ焼き、のり醤油）</a:t>
            </a:r>
            <a:endParaRPr lang="en-US" altLang="ja-JP" dirty="0" smtClean="0"/>
          </a:p>
          <a:p>
            <a:pPr marL="82296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ぜんざい（焼き餅入り）</a:t>
            </a:r>
            <a:endParaRPr lang="en-US" altLang="ja-JP" dirty="0" smtClean="0"/>
          </a:p>
          <a:p>
            <a:pPr marL="82296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　　　３００円</a:t>
            </a:r>
            <a:endParaRPr lang="en-US" altLang="ja-JP" dirty="0" smtClean="0"/>
          </a:p>
          <a:p>
            <a:pPr marL="82296" indent="0">
              <a:buNone/>
            </a:pPr>
            <a:endParaRPr lang="en-US" altLang="ja-JP" dirty="0"/>
          </a:p>
          <a:p>
            <a:pPr marL="82296" indent="0">
              <a:buNone/>
            </a:pPr>
            <a:r>
              <a:rPr lang="ja-JP" altLang="en-US" dirty="0" smtClean="0"/>
              <a:t>　テイクアウトあり（同額）</a:t>
            </a:r>
            <a:endParaRPr lang="en-US" altLang="ja-JP" dirty="0" smtClean="0"/>
          </a:p>
          <a:p>
            <a:pPr marL="82296" indent="0">
              <a:buNone/>
            </a:pPr>
            <a:endParaRPr lang="en-US" altLang="ja-JP" dirty="0" smtClean="0"/>
          </a:p>
          <a:p>
            <a:pPr marL="82296" indent="0">
              <a:buNone/>
            </a:pPr>
            <a:endParaRPr kumimoji="1" lang="ja-JP" altLang="en-US" dirty="0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/>
          <a:p>
            <a:r>
              <a:rPr kumimoji="1" lang="ja-JP" altLang="en-US" dirty="0" smtClean="0"/>
              <a:t>場所</a:t>
            </a:r>
            <a:endParaRPr kumimoji="1" lang="en-US" altLang="ja-JP" dirty="0" smtClean="0"/>
          </a:p>
          <a:p>
            <a:pPr marL="82296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商店街の小さな店舗</a:t>
            </a:r>
            <a:endParaRPr lang="en-US" altLang="ja-JP" dirty="0" smtClean="0"/>
          </a:p>
          <a:p>
            <a:pPr marL="82296" indent="0">
              <a:buNone/>
            </a:pPr>
            <a:r>
              <a:rPr kumimoji="1" lang="ja-JP" altLang="en-US" dirty="0"/>
              <a:t>　</a:t>
            </a:r>
            <a:r>
              <a:rPr kumimoji="1" lang="ja-JP" altLang="en-US" dirty="0" smtClean="0"/>
              <a:t>（今はさびれてても、周　</a:t>
            </a:r>
            <a:r>
              <a:rPr kumimoji="1" lang="ja-JP" altLang="en-US" dirty="0" err="1" smtClean="0"/>
              <a:t>りに</a:t>
            </a:r>
            <a:r>
              <a:rPr kumimoji="1" lang="ja-JP" altLang="en-US" dirty="0" smtClean="0"/>
              <a:t>人は多い）</a:t>
            </a:r>
            <a:endParaRPr kumimoji="1" lang="en-US" altLang="ja-JP" dirty="0" smtClean="0"/>
          </a:p>
          <a:p>
            <a:pPr marL="82296" indent="0">
              <a:buNone/>
            </a:pPr>
            <a:r>
              <a:rPr lang="ja-JP" altLang="en-US" dirty="0"/>
              <a:t>　</a:t>
            </a:r>
            <a:r>
              <a:rPr lang="en-US" altLang="ja-JP" dirty="0" smtClean="0"/>
              <a:t>4</a:t>
            </a:r>
            <a:r>
              <a:rPr lang="ja-JP" altLang="en-US" dirty="0" smtClean="0"/>
              <a:t>人かけテーブル</a:t>
            </a:r>
            <a:r>
              <a:rPr lang="en-US" altLang="ja-JP" dirty="0" smtClean="0"/>
              <a:t>×</a:t>
            </a:r>
            <a:r>
              <a:rPr lang="ja-JP" altLang="en-US" dirty="0" smtClean="0"/>
              <a:t>６個</a:t>
            </a:r>
            <a:endParaRPr lang="en-US" altLang="ja-JP" dirty="0" smtClean="0"/>
          </a:p>
          <a:p>
            <a:pPr marL="82296" indent="0">
              <a:buNone/>
            </a:pPr>
            <a:r>
              <a:rPr kumimoji="1" lang="ja-JP" altLang="en-US" dirty="0"/>
              <a:t>　</a:t>
            </a:r>
            <a:r>
              <a:rPr kumimoji="1" lang="ja-JP" altLang="en-US" dirty="0" smtClean="0"/>
              <a:t>時間　</a:t>
            </a:r>
            <a:r>
              <a:rPr kumimoji="1" lang="en-US" altLang="ja-JP" dirty="0" smtClean="0"/>
              <a:t>10</a:t>
            </a:r>
            <a:r>
              <a:rPr kumimoji="1" lang="ja-JP" altLang="en-US" dirty="0" smtClean="0"/>
              <a:t>時～</a:t>
            </a:r>
            <a:r>
              <a:rPr kumimoji="1" lang="en-US" altLang="ja-JP" dirty="0" smtClean="0"/>
              <a:t>18</a:t>
            </a:r>
            <a:r>
              <a:rPr kumimoji="1" lang="ja-JP" altLang="en-US" dirty="0" smtClean="0"/>
              <a:t>時</a:t>
            </a:r>
            <a:endParaRPr kumimoji="1" lang="en-US" altLang="ja-JP" dirty="0" smtClean="0"/>
          </a:p>
          <a:p>
            <a:pPr marL="82296" indent="0">
              <a:buNone/>
            </a:pPr>
            <a:r>
              <a:rPr lang="ja-JP" altLang="en-US" dirty="0"/>
              <a:t>　</a:t>
            </a:r>
            <a:r>
              <a:rPr lang="en-US" altLang="ja-JP" dirty="0" smtClean="0"/>
              <a:t>11</a:t>
            </a:r>
            <a:r>
              <a:rPr lang="ja-JP" altLang="en-US" dirty="0" smtClean="0"/>
              <a:t>月～</a:t>
            </a:r>
            <a:r>
              <a:rPr lang="en-US" altLang="ja-JP" dirty="0" smtClean="0"/>
              <a:t>4</a:t>
            </a:r>
            <a:r>
              <a:rPr lang="ja-JP" altLang="en-US" dirty="0" smtClean="0"/>
              <a:t>月</a:t>
            </a:r>
            <a:endParaRPr lang="en-US" altLang="ja-JP" dirty="0" smtClean="0"/>
          </a:p>
          <a:p>
            <a:pPr marL="82296" indent="0">
              <a:buNone/>
            </a:pPr>
            <a:r>
              <a:rPr kumimoji="1" lang="ja-JP" altLang="en-US" dirty="0"/>
              <a:t>　</a:t>
            </a:r>
            <a:r>
              <a:rPr kumimoji="1" lang="ja-JP" altLang="en-US" dirty="0" smtClean="0"/>
              <a:t>（夏場は別のメニューを検討）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062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宣伝の仕方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364992" cy="1012723"/>
          </a:xfrm>
        </p:spPr>
        <p:txBody>
          <a:bodyPr/>
          <a:lstStyle/>
          <a:p>
            <a:r>
              <a:rPr kumimoji="1" lang="en-US" altLang="ja-JP" dirty="0" smtClean="0"/>
              <a:t>SNS</a:t>
            </a:r>
            <a:r>
              <a:rPr lang="ja-JP" altLang="en-US" dirty="0" smtClean="0"/>
              <a:t>で（子育て中の親に）</a:t>
            </a:r>
            <a:endParaRPr lang="en-US" altLang="ja-JP" dirty="0" smtClean="0"/>
          </a:p>
          <a:p>
            <a:endParaRPr kumimoji="1" lang="en-US" altLang="ja-JP" dirty="0"/>
          </a:p>
          <a:p>
            <a:pPr marL="82296" indent="0">
              <a:buNone/>
            </a:pPr>
            <a:endParaRPr kumimoji="1" lang="en-US" altLang="ja-JP" dirty="0" smtClean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216" y="2536723"/>
            <a:ext cx="1216742" cy="1622322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5389208" y="1524001"/>
            <a:ext cx="31390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イベントで（おばあちゃんやお母さんに）</a:t>
            </a:r>
            <a:endParaRPr kumimoji="1" lang="ja-JP" altLang="en-US" sz="2800" dirty="0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469" y="2478108"/>
            <a:ext cx="1745446" cy="1308433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3597279" y="3914595"/>
            <a:ext cx="29056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公民館や町内会施設にチラシ</a:t>
            </a:r>
            <a:endParaRPr kumimoji="1" lang="ja-JP" altLang="en-US" sz="2800" dirty="0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1073" y="4740648"/>
            <a:ext cx="1706309" cy="193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06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売上と収支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kumimoji="1" lang="ja-JP" altLang="en-US" dirty="0" smtClean="0"/>
              <a:t>売上</a:t>
            </a:r>
            <a:r>
              <a:rPr lang="ja-JP" altLang="en-US" dirty="0" smtClean="0"/>
              <a:t>（月）</a:t>
            </a:r>
            <a:endParaRPr lang="en-US" altLang="ja-JP" dirty="0" smtClean="0"/>
          </a:p>
          <a:p>
            <a:pPr marL="82296" indent="0">
              <a:buNone/>
            </a:pPr>
            <a:r>
              <a:rPr kumimoji="1" lang="ja-JP" altLang="en-US" dirty="0"/>
              <a:t>　</a:t>
            </a:r>
            <a:r>
              <a:rPr kumimoji="1" lang="ja-JP" altLang="en-US" dirty="0" smtClean="0"/>
              <a:t>店（イートイン）</a:t>
            </a:r>
            <a:endParaRPr kumimoji="1" lang="en-US" altLang="ja-JP" dirty="0" smtClean="0"/>
          </a:p>
          <a:p>
            <a:pPr marL="82296" indent="0">
              <a:buNone/>
            </a:pPr>
            <a:r>
              <a:rPr lang="ja-JP" altLang="en-US" dirty="0"/>
              <a:t>　</a:t>
            </a:r>
            <a:r>
              <a:rPr kumimoji="1" lang="en-US" altLang="ja-JP" dirty="0" smtClean="0"/>
              <a:t>250</a:t>
            </a:r>
            <a:r>
              <a:rPr kumimoji="1" lang="ja-JP" altLang="en-US" dirty="0" smtClean="0"/>
              <a:t>円</a:t>
            </a:r>
            <a:r>
              <a:rPr kumimoji="1" lang="en-US" altLang="ja-JP" dirty="0" smtClean="0"/>
              <a:t>×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60</a:t>
            </a:r>
            <a:r>
              <a:rPr kumimoji="1" lang="ja-JP" altLang="en-US" dirty="0" smtClean="0"/>
              <a:t>人</a:t>
            </a:r>
            <a:r>
              <a:rPr lang="ja-JP" altLang="en-US" dirty="0"/>
              <a:t>　</a:t>
            </a:r>
            <a:r>
              <a:rPr lang="en-US" altLang="ja-JP" dirty="0" smtClean="0"/>
              <a:t>×</a:t>
            </a:r>
            <a:r>
              <a:rPr lang="ja-JP" altLang="en-US" dirty="0" smtClean="0"/>
              <a:t>　</a:t>
            </a:r>
            <a:r>
              <a:rPr lang="en-US" altLang="ja-JP" dirty="0" smtClean="0"/>
              <a:t>25</a:t>
            </a:r>
            <a:r>
              <a:rPr lang="ja-JP" altLang="en-US" dirty="0" smtClean="0"/>
              <a:t>日</a:t>
            </a:r>
            <a:endParaRPr lang="en-US" altLang="ja-JP" dirty="0" smtClean="0"/>
          </a:p>
          <a:p>
            <a:pPr marL="82296" indent="0">
              <a:buNone/>
            </a:pPr>
            <a:r>
              <a:rPr kumimoji="1" lang="ja-JP" altLang="en-US" dirty="0"/>
              <a:t>　</a:t>
            </a:r>
            <a:r>
              <a:rPr kumimoji="1" lang="ja-JP" altLang="en-US" dirty="0" smtClean="0"/>
              <a:t>　＝</a:t>
            </a:r>
            <a:r>
              <a:rPr kumimoji="1" lang="en-US" altLang="ja-JP" dirty="0" smtClean="0"/>
              <a:t>375,000</a:t>
            </a:r>
            <a:r>
              <a:rPr kumimoji="1" lang="ja-JP" altLang="en-US" dirty="0" smtClean="0"/>
              <a:t>円</a:t>
            </a:r>
            <a:endParaRPr kumimoji="1" lang="en-US" altLang="ja-JP" dirty="0" smtClean="0"/>
          </a:p>
          <a:p>
            <a:pPr marL="82296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テイクアウト</a:t>
            </a:r>
            <a:endParaRPr lang="en-US" altLang="ja-JP" dirty="0" smtClean="0"/>
          </a:p>
          <a:p>
            <a:pPr marL="82296" indent="0">
              <a:buNone/>
            </a:pPr>
            <a:r>
              <a:rPr kumimoji="1" lang="ja-JP" altLang="en-US" dirty="0"/>
              <a:t>　</a:t>
            </a:r>
            <a:r>
              <a:rPr kumimoji="1" lang="en-US" altLang="ja-JP" dirty="0" smtClean="0"/>
              <a:t>200</a:t>
            </a:r>
            <a:r>
              <a:rPr kumimoji="1" lang="ja-JP" altLang="en-US" dirty="0" smtClean="0"/>
              <a:t>円</a:t>
            </a:r>
            <a:r>
              <a:rPr kumimoji="1" lang="en-US" altLang="ja-JP" dirty="0" smtClean="0"/>
              <a:t>×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50</a:t>
            </a:r>
            <a:r>
              <a:rPr kumimoji="1" lang="ja-JP" altLang="en-US" dirty="0" smtClean="0"/>
              <a:t>人　</a:t>
            </a:r>
            <a:r>
              <a:rPr kumimoji="1" lang="en-US" altLang="ja-JP" dirty="0" smtClean="0"/>
              <a:t>×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25</a:t>
            </a:r>
            <a:r>
              <a:rPr kumimoji="1" lang="ja-JP" altLang="en-US" dirty="0" smtClean="0"/>
              <a:t>日</a:t>
            </a:r>
            <a:endParaRPr kumimoji="1" lang="en-US" altLang="ja-JP" dirty="0" smtClean="0"/>
          </a:p>
          <a:p>
            <a:pPr marL="82296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＝</a:t>
            </a:r>
            <a:r>
              <a:rPr lang="en-US" altLang="ja-JP" dirty="0" smtClean="0"/>
              <a:t>250,000</a:t>
            </a:r>
            <a:r>
              <a:rPr lang="ja-JP" altLang="en-US" dirty="0" smtClean="0"/>
              <a:t>円</a:t>
            </a:r>
            <a:endParaRPr lang="en-US" altLang="ja-JP" dirty="0" smtClean="0"/>
          </a:p>
          <a:p>
            <a:pPr marL="82296" indent="0">
              <a:buNone/>
            </a:pPr>
            <a:r>
              <a:rPr kumimoji="1" lang="ja-JP" altLang="en-US" dirty="0"/>
              <a:t>　</a:t>
            </a:r>
            <a:r>
              <a:rPr kumimoji="1" lang="ja-JP" altLang="en-US" dirty="0" smtClean="0"/>
              <a:t>イベント</a:t>
            </a:r>
            <a:endParaRPr kumimoji="1" lang="en-US" altLang="ja-JP" dirty="0" smtClean="0"/>
          </a:p>
          <a:p>
            <a:pPr marL="82296" indent="0">
              <a:buNone/>
            </a:pPr>
            <a:r>
              <a:rPr lang="ja-JP" altLang="en-US" dirty="0"/>
              <a:t>　</a:t>
            </a:r>
            <a:r>
              <a:rPr lang="en-US" altLang="ja-JP" dirty="0"/>
              <a:t>2</a:t>
            </a:r>
            <a:r>
              <a:rPr lang="en-US" altLang="ja-JP" dirty="0" smtClean="0"/>
              <a:t>0,000</a:t>
            </a:r>
            <a:r>
              <a:rPr lang="ja-JP" altLang="en-US" dirty="0" smtClean="0"/>
              <a:t>円</a:t>
            </a:r>
            <a:r>
              <a:rPr lang="en-US" altLang="ja-JP" dirty="0" smtClean="0"/>
              <a:t>×</a:t>
            </a:r>
            <a:r>
              <a:rPr lang="ja-JP" altLang="en-US" dirty="0" smtClean="0"/>
              <a:t>　</a:t>
            </a:r>
            <a:r>
              <a:rPr lang="en-US" altLang="ja-JP" dirty="0" smtClean="0"/>
              <a:t>2</a:t>
            </a:r>
            <a:r>
              <a:rPr lang="ja-JP" altLang="en-US" dirty="0" smtClean="0"/>
              <a:t>回　</a:t>
            </a:r>
            <a:endParaRPr lang="en-US" altLang="ja-JP" dirty="0" smtClean="0"/>
          </a:p>
          <a:p>
            <a:pPr marL="82296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＝</a:t>
            </a:r>
            <a:r>
              <a:rPr lang="en-US" altLang="ja-JP" dirty="0" smtClean="0"/>
              <a:t>40000</a:t>
            </a:r>
            <a:r>
              <a:rPr lang="ja-JP" altLang="en-US" dirty="0" smtClean="0"/>
              <a:t>円</a:t>
            </a:r>
            <a:endParaRPr kumimoji="1" lang="en-US" altLang="ja-JP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kumimoji="1" lang="ja-JP" altLang="en-US" dirty="0" smtClean="0"/>
              <a:t>収支</a:t>
            </a:r>
            <a:endParaRPr kumimoji="1" lang="en-US" altLang="ja-JP" dirty="0" smtClean="0"/>
          </a:p>
          <a:p>
            <a:pPr marL="82296" indent="0">
              <a:buNone/>
            </a:pPr>
            <a:r>
              <a:rPr lang="ja-JP" altLang="en-US" dirty="0" smtClean="0"/>
              <a:t>　売上計　</a:t>
            </a:r>
            <a:r>
              <a:rPr lang="en-US" altLang="ja-JP" dirty="0" smtClean="0"/>
              <a:t>665,000</a:t>
            </a:r>
            <a:r>
              <a:rPr lang="ja-JP" altLang="en-US" dirty="0" smtClean="0"/>
              <a:t>円</a:t>
            </a:r>
            <a:endParaRPr lang="en-US" altLang="ja-JP" dirty="0" smtClean="0"/>
          </a:p>
          <a:p>
            <a:pPr marL="82296" indent="0">
              <a:buNone/>
            </a:pPr>
            <a:r>
              <a:rPr kumimoji="1" lang="ja-JP" altLang="en-US" dirty="0"/>
              <a:t>　</a:t>
            </a:r>
            <a:r>
              <a:rPr kumimoji="1" lang="ja-JP" altLang="en-US" dirty="0" smtClean="0"/>
              <a:t>原価　　</a:t>
            </a:r>
            <a:r>
              <a:rPr kumimoji="1" lang="en-US" altLang="ja-JP" dirty="0" smtClean="0"/>
              <a:t>133,000</a:t>
            </a:r>
            <a:r>
              <a:rPr kumimoji="1" lang="ja-JP" altLang="en-US" dirty="0" smtClean="0"/>
              <a:t>円</a:t>
            </a:r>
            <a:endParaRPr kumimoji="1" lang="en-US" altLang="ja-JP" dirty="0" smtClean="0"/>
          </a:p>
          <a:p>
            <a:pPr marL="82296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粗利　　</a:t>
            </a:r>
            <a:r>
              <a:rPr lang="en-US" altLang="ja-JP" dirty="0" smtClean="0"/>
              <a:t>532,000</a:t>
            </a:r>
            <a:r>
              <a:rPr lang="ja-JP" altLang="en-US" dirty="0" smtClean="0"/>
              <a:t>円</a:t>
            </a:r>
            <a:endParaRPr lang="en-US" altLang="ja-JP" dirty="0" smtClean="0"/>
          </a:p>
          <a:p>
            <a:pPr marL="82296" indent="0">
              <a:buNone/>
            </a:pPr>
            <a:endParaRPr kumimoji="1" lang="en-US" altLang="ja-JP" dirty="0"/>
          </a:p>
          <a:p>
            <a:pPr marL="82296" indent="0">
              <a:buNone/>
            </a:pPr>
            <a:r>
              <a:rPr lang="ja-JP" altLang="en-US" dirty="0" smtClean="0"/>
              <a:t>　人件費　</a:t>
            </a:r>
            <a:r>
              <a:rPr lang="en-US" altLang="ja-JP" dirty="0" smtClean="0"/>
              <a:t>200,000</a:t>
            </a:r>
            <a:r>
              <a:rPr lang="ja-JP" altLang="en-US" dirty="0" smtClean="0"/>
              <a:t>円</a:t>
            </a:r>
            <a:endParaRPr lang="en-US" altLang="ja-JP" dirty="0" smtClean="0"/>
          </a:p>
          <a:p>
            <a:pPr marL="82296" indent="0">
              <a:buNone/>
            </a:pPr>
            <a:r>
              <a:rPr kumimoji="1" lang="ja-JP" altLang="en-US" dirty="0"/>
              <a:t>　</a:t>
            </a:r>
            <a:r>
              <a:rPr kumimoji="1" lang="ja-JP" altLang="en-US" dirty="0" smtClean="0"/>
              <a:t>その他経費</a:t>
            </a:r>
            <a:endParaRPr kumimoji="1" lang="en-US" altLang="ja-JP" dirty="0" smtClean="0"/>
          </a:p>
          <a:p>
            <a:pPr marL="82296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　　　</a:t>
            </a:r>
            <a:r>
              <a:rPr lang="en-US" altLang="ja-JP" dirty="0" smtClean="0"/>
              <a:t>200,000</a:t>
            </a:r>
            <a:r>
              <a:rPr lang="ja-JP" altLang="en-US" dirty="0" smtClean="0"/>
              <a:t>円</a:t>
            </a:r>
            <a:endParaRPr lang="en-US" altLang="ja-JP" dirty="0" smtClean="0"/>
          </a:p>
          <a:p>
            <a:pPr marL="82296" indent="0">
              <a:buNone/>
            </a:pPr>
            <a:r>
              <a:rPr kumimoji="1" lang="ja-JP" altLang="en-US" dirty="0"/>
              <a:t>　</a:t>
            </a:r>
            <a:r>
              <a:rPr kumimoji="1" lang="ja-JP" altLang="en-US" dirty="0" smtClean="0"/>
              <a:t>利益　　</a:t>
            </a:r>
            <a:r>
              <a:rPr kumimoji="1" lang="en-US" altLang="ja-JP" dirty="0" smtClean="0"/>
              <a:t>132,000</a:t>
            </a:r>
            <a:r>
              <a:rPr kumimoji="1" lang="ja-JP" altLang="en-US" dirty="0" smtClean="0"/>
              <a:t>円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3762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スパイス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スパイス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スパイス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2913</TotalTime>
  <Words>167</Words>
  <Application>Microsoft Office PowerPoint</Application>
  <PresentationFormat>画面に合わせる (4:3)</PresentationFormat>
  <Paragraphs>98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ＭＳ Ｐゴシック</vt:lpstr>
      <vt:lpstr>ＭＳ Ｐ明朝</vt:lpstr>
      <vt:lpstr>Calibri</vt:lpstr>
      <vt:lpstr>Century Schoolbook</vt:lpstr>
      <vt:lpstr>Wingdings</vt:lpstr>
      <vt:lpstr>Wingdings 2</vt:lpstr>
      <vt:lpstr>スパイス</vt:lpstr>
      <vt:lpstr>事業計画で記載を求められること</vt:lpstr>
      <vt:lpstr>PowerPoint プレゼンテーション</vt:lpstr>
      <vt:lpstr>事業をやろうと思った背景</vt:lpstr>
      <vt:lpstr>やりたい事業</vt:lpstr>
      <vt:lpstr>PowerPoint プレゼンテーション</vt:lpstr>
      <vt:lpstr>応えていきたいニーズ</vt:lpstr>
      <vt:lpstr>PowerPoint プレゼンテーション</vt:lpstr>
      <vt:lpstr>宣伝の仕方</vt:lpstr>
      <vt:lpstr>売上と収支</vt:lpstr>
      <vt:lpstr>課題と夢</vt:lpstr>
      <vt:lpstr>意識して組み入れた内容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創業に必要なノウハウを学ぶ！  平成27年度 創業セミナー</dc:title>
  <dc:creator>長尾辰彦</dc:creator>
  <cp:lastModifiedBy>HP</cp:lastModifiedBy>
  <cp:revision>188</cp:revision>
  <cp:lastPrinted>2018-09-05T23:27:21Z</cp:lastPrinted>
  <dcterms:created xsi:type="dcterms:W3CDTF">2016-09-08T00:44:48Z</dcterms:created>
  <dcterms:modified xsi:type="dcterms:W3CDTF">2018-09-10T23:54:05Z</dcterms:modified>
</cp:coreProperties>
</file>